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  <p:sldMasterId id="2147483769" r:id="rId2"/>
    <p:sldMasterId id="2147483757" r:id="rId3"/>
    <p:sldMasterId id="2147483745" r:id="rId4"/>
  </p:sldMasterIdLst>
  <p:notesMasterIdLst>
    <p:notesMasterId r:id="rId16"/>
  </p:notesMasterIdLst>
  <p:handoutMasterIdLst>
    <p:handoutMasterId r:id="rId17"/>
  </p:handoutMasterIdLst>
  <p:sldIdLst>
    <p:sldId id="388" r:id="rId5"/>
    <p:sldId id="501" r:id="rId6"/>
    <p:sldId id="2328" r:id="rId7"/>
    <p:sldId id="2330" r:id="rId8"/>
    <p:sldId id="2329" r:id="rId9"/>
    <p:sldId id="2326" r:id="rId10"/>
    <p:sldId id="2332" r:id="rId11"/>
    <p:sldId id="540" r:id="rId12"/>
    <p:sldId id="430" r:id="rId13"/>
    <p:sldId id="520" r:id="rId14"/>
    <p:sldId id="2333" r:id="rId15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590707"/>
    <a:srgbClr val="FFFFFF"/>
    <a:srgbClr val="B11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57" autoAdjust="0"/>
    <p:restoredTop sz="92416" autoAdjust="0"/>
  </p:normalViewPr>
  <p:slideViewPr>
    <p:cSldViewPr>
      <p:cViewPr varScale="1">
        <p:scale>
          <a:sx n="61" d="100"/>
          <a:sy n="61" d="100"/>
        </p:scale>
        <p:origin x="208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2171" tIns="46086" rIns="92171" bIns="460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2171" tIns="46086" rIns="92171" bIns="46086" rtlCol="0"/>
          <a:lstStyle>
            <a:lvl1pPr algn="r">
              <a:defRPr sz="1200"/>
            </a:lvl1pPr>
          </a:lstStyle>
          <a:p>
            <a:fld id="{D8EE866D-1626-4B4F-9C45-D9E7E54157FD}" type="datetimeFigureOut">
              <a:rPr lang="en-US" smtClean="0"/>
              <a:pPr/>
              <a:t>8/26/22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2171" tIns="46086" rIns="92171" bIns="460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vert="horz" lIns="92171" tIns="46086" rIns="92171" bIns="46086" rtlCol="0" anchor="b"/>
          <a:lstStyle>
            <a:lvl1pPr algn="r">
              <a:defRPr sz="1200"/>
            </a:lvl1pPr>
          </a:lstStyle>
          <a:p>
            <a:fld id="{CE404D05-EC03-4502-BEDC-44F0F5903F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63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2171" tIns="46086" rIns="92171" bIns="460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2171" tIns="46086" rIns="92171" bIns="46086" rtlCol="0"/>
          <a:lstStyle>
            <a:lvl1pPr algn="r">
              <a:defRPr sz="1200"/>
            </a:lvl1pPr>
          </a:lstStyle>
          <a:p>
            <a:fld id="{09CBFC72-2911-4FE0-B9CB-72E43A8C17B7}" type="datetimeFigureOut">
              <a:rPr lang="en-US" smtClean="0"/>
              <a:pPr/>
              <a:t>8/26/22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4538"/>
            <a:ext cx="497046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1" tIns="46086" rIns="92171" bIns="460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2171" tIns="46086" rIns="92171" bIns="460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2171" tIns="46086" rIns="92171" bIns="460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vert="horz" lIns="92171" tIns="46086" rIns="92171" bIns="46086" rtlCol="0" anchor="b"/>
          <a:lstStyle>
            <a:lvl1pPr algn="r">
              <a:defRPr sz="1200"/>
            </a:lvl1pPr>
          </a:lstStyle>
          <a:p>
            <a:fld id="{C5CB1EA9-2361-4E17-A94F-A3643EBC0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7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3600" y="733425"/>
            <a:ext cx="4887913" cy="366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1EA9-2361-4E17-A94F-A3643EBC0A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10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1EA9-2361-4E17-A94F-A3643EBC0A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54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1EA9-2361-4E17-A94F-A3643EBC0A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70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B1EA9-2361-4E17-A94F-A3643EBC0A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21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1EA9-2361-4E17-A94F-A3643EBC0A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76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B1EA9-2361-4E17-A94F-A3643EBC0A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9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DD3E8B7-6C98-4DE9-BB49-11BEFF59B3BF}" type="datetimeFigureOut">
              <a:rPr lang="en-US" smtClean="0"/>
              <a:pPr/>
              <a:t>8/26/22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737-C5E4-4C63-8944-82063ACE6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DD3E8B7-6C98-4DE9-BB49-11BEFF59B3BF}" type="datetimeFigureOut">
              <a:rPr lang="en-US" smtClean="0"/>
              <a:pPr/>
              <a:t>8/26/22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737-C5E4-4C63-8944-82063ACE6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DD3E8B7-6C98-4DE9-BB49-11BEFF59B3BF}" type="datetimeFigureOut">
              <a:rPr lang="en-US" smtClean="0"/>
              <a:pPr/>
              <a:t>8/26/22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737-C5E4-4C63-8944-82063ACE6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0"/>
            <a:ext cx="9144000" cy="304800"/>
            <a:chOff x="0" y="0"/>
            <a:chExt cx="9144000" cy="304800"/>
          </a:xfrm>
        </p:grpSpPr>
        <p:sp>
          <p:nvSpPr>
            <p:cNvPr id="8" name="Rectangle 7"/>
            <p:cNvSpPr/>
            <p:nvPr userDrawn="1"/>
          </p:nvSpPr>
          <p:spPr>
            <a:xfrm>
              <a:off x="4572000" y="0"/>
              <a:ext cx="4572000" cy="304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0"/>
              <a:ext cx="4572000" cy="304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0" y="6553200"/>
            <a:ext cx="9144000" cy="304800"/>
            <a:chOff x="0" y="0"/>
            <a:chExt cx="9144000" cy="3048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4572000" y="0"/>
              <a:ext cx="4572000" cy="304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0"/>
              <a:ext cx="4572000" cy="304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324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EDD66737-C5E4-4C63-8944-82063ACE6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2"/>
            <a:ext cx="7772400" cy="1362075"/>
          </a:xfrm>
        </p:spPr>
        <p:txBody>
          <a:bodyPr anchor="b" anchorCtr="0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29002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DD3E8B7-6C98-4DE9-BB49-11BEFF59B3BF}" type="datetimeFigureOut">
              <a:rPr lang="en-US" smtClean="0"/>
              <a:pPr/>
              <a:t>8/26/22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737-C5E4-4C63-8944-82063ACE69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722314" y="4953002"/>
            <a:ext cx="3849687" cy="1500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2"/>
            <a:ext cx="7772400" cy="1362075"/>
          </a:xfrm>
        </p:spPr>
        <p:txBody>
          <a:bodyPr anchor="b" anchorCtr="0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29002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DD3E8B7-6C98-4DE9-BB49-11BEFF59B3BF}" type="datetimeFigureOut">
              <a:rPr lang="en-US" smtClean="0"/>
              <a:pPr/>
              <a:t>8/26/22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737-C5E4-4C63-8944-82063ACE69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722314" y="4953002"/>
            <a:ext cx="3849687" cy="1500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53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DD3E8B7-6C98-4DE9-BB49-11BEFF59B3BF}" type="datetimeFigureOut">
              <a:rPr lang="en-US" smtClean="0"/>
              <a:pPr/>
              <a:t>8/26/22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737-C5E4-4C63-8944-82063ACE6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DD3E8B7-6C98-4DE9-BB49-11BEFF59B3BF}" type="datetimeFigureOut">
              <a:rPr lang="en-US" smtClean="0"/>
              <a:pPr/>
              <a:t>8/26/22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737-C5E4-4C63-8944-82063ACE6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DD3E8B7-6C98-4DE9-BB49-11BEFF59B3BF}" type="datetimeFigureOut">
              <a:rPr lang="en-US" smtClean="0"/>
              <a:pPr/>
              <a:t>8/26/22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737-C5E4-4C63-8944-82063ACE6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DD3E8B7-6C98-4DE9-BB49-11BEFF59B3BF}" type="datetimeFigureOut">
              <a:rPr lang="en-US" smtClean="0"/>
              <a:pPr/>
              <a:t>8/26/22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737-C5E4-4C63-8944-82063ACE6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DD3E8B7-6C98-4DE9-BB49-11BEFF59B3BF}" type="datetimeFigureOut">
              <a:rPr lang="en-US" smtClean="0"/>
              <a:pPr/>
              <a:t>8/26/22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737-C5E4-4C63-8944-82063ACE6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DD3E8B7-6C98-4DE9-BB49-11BEFF59B3BF}" type="datetimeFigureOut">
              <a:rPr lang="en-US" smtClean="0"/>
              <a:pPr/>
              <a:t>8/26/22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66737-C5E4-4C63-8944-82063ACE69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005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66737-C5E4-4C63-8944-82063ACE69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IIMB symbol final low res.jpg"/>
          <p:cNvPicPr>
            <a:picLocks noChangeAspect="1"/>
          </p:cNvPicPr>
          <p:nvPr userDrawn="1"/>
        </p:nvPicPr>
        <p:blipFill rotWithShape="1">
          <a:blip r:embed="rId15" cstate="print"/>
          <a:srcRect l="12500" t="10297" r="4167" b="13711"/>
          <a:stretch/>
        </p:blipFill>
        <p:spPr>
          <a:xfrm>
            <a:off x="8248650" y="6019800"/>
            <a:ext cx="666750" cy="5334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0"/>
            <a:ext cx="9144000" cy="304800"/>
            <a:chOff x="0" y="0"/>
            <a:chExt cx="9144000" cy="304800"/>
          </a:xfrm>
        </p:grpSpPr>
        <p:sp>
          <p:nvSpPr>
            <p:cNvPr id="9" name="Rectangle 8"/>
            <p:cNvSpPr/>
            <p:nvPr userDrawn="1"/>
          </p:nvSpPr>
          <p:spPr>
            <a:xfrm>
              <a:off x="4572000" y="0"/>
              <a:ext cx="4572000" cy="304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0"/>
              <a:ext cx="4572000" cy="304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0" y="6553200"/>
            <a:ext cx="9144000" cy="304800"/>
            <a:chOff x="0" y="0"/>
            <a:chExt cx="9144000" cy="3048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572000" y="0"/>
              <a:ext cx="4572000" cy="304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0"/>
              <a:ext cx="4572000" cy="304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1014FDC-42DA-4207-8E3A-B57F93A987D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31594" y="6201526"/>
            <a:ext cx="993016" cy="3207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81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8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rgbClr val="B11117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D09C9-185A-4DDB-8FC0-C27988877C09}" type="datetimeFigureOut">
              <a:rPr lang="en-US" smtClean="0"/>
              <a:pPr/>
              <a:t>8/26/22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A26E8-2EEF-4F4B-9AB9-D2C4A45902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E51AE-2EFC-4526-A29B-F8506AA5C877}" type="datetimeFigureOut">
              <a:rPr lang="en-US" smtClean="0"/>
              <a:pPr/>
              <a:t>8/26/22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8C68F-3D87-4BD8-85B6-E3750DAA5E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E0B21-DC2B-45CC-BD51-8E816B1831F3}" type="datetimeFigureOut">
              <a:rPr lang="en-US" smtClean="0"/>
              <a:pPr/>
              <a:t>8/26/22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E4FBA-B4F9-44CB-929E-68B85B713B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33487" y="6096000"/>
            <a:ext cx="682942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B1111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en-US" sz="1400" b="0" dirty="0">
              <a:solidFill>
                <a:srgbClr val="002060"/>
              </a:solidFill>
              <a:latin typeface="Segoe UI Semilight" panose="020B0402040204020203" pitchFamily="34" charset="0"/>
              <a:ea typeface="Yu Gothic UI Semilight" panose="020B0400000000000000" pitchFamily="34" charset="-128"/>
              <a:cs typeface="Segoe UI Semilight" panose="020B04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9AFE45-4C68-4B95-AAB6-B03C0D31B617}"/>
              </a:ext>
            </a:extLst>
          </p:cNvPr>
          <p:cNvGrpSpPr/>
          <p:nvPr/>
        </p:nvGrpSpPr>
        <p:grpSpPr>
          <a:xfrm>
            <a:off x="1371600" y="1066800"/>
            <a:ext cx="6234113" cy="1989965"/>
            <a:chOff x="1047750" y="1600200"/>
            <a:chExt cx="7353300" cy="237096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B4F56C1-49A1-4829-BD18-2E4B41B8C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biLevel thresh="75000"/>
            </a:blip>
            <a:srcRect t="60638"/>
            <a:stretch/>
          </p:blipFill>
          <p:spPr>
            <a:xfrm>
              <a:off x="2819400" y="3331455"/>
              <a:ext cx="3962400" cy="63971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4C5416-4644-4742-8946-5263A14066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1889"/>
            <a:stretch/>
          </p:blipFill>
          <p:spPr>
            <a:xfrm>
              <a:off x="1047750" y="1600200"/>
              <a:ext cx="7353300" cy="1752600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C957CDBA-D8D8-45D6-8489-B8522CCC473E}"/>
              </a:ext>
            </a:extLst>
          </p:cNvPr>
          <p:cNvSpPr txBox="1">
            <a:spLocks/>
          </p:cNvSpPr>
          <p:nvPr/>
        </p:nvSpPr>
        <p:spPr>
          <a:xfrm>
            <a:off x="2286000" y="3056765"/>
            <a:ext cx="4876800" cy="205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B11117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ctr"/>
            <a:endParaRPr lang="en-US" sz="2400" dirty="0">
              <a:solidFill>
                <a:schemeClr val="tx2"/>
              </a:solidFill>
            </a:endParaRPr>
          </a:p>
          <a:p>
            <a:pPr algn="ctr"/>
            <a:endParaRPr lang="en-US" sz="2400" dirty="0">
              <a:solidFill>
                <a:schemeClr val="tx2"/>
              </a:solidFill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Academic Partnership Program</a:t>
            </a:r>
          </a:p>
        </p:txBody>
      </p:sp>
    </p:spTree>
    <p:extLst>
      <p:ext uri="{BB962C8B-B14F-4D97-AF65-F5344CB8AC3E}">
        <p14:creationId xmlns:p14="http://schemas.microsoft.com/office/powerpoint/2010/main" val="171654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E8386F-0BD8-4F9D-B52F-923B1014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/>
              <a:t>Certificate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5F1B31-31A8-4A48-8A54-B7393079EB21}"/>
              </a:ext>
            </a:extLst>
          </p:cNvPr>
          <p:cNvSpPr txBox="1"/>
          <p:nvPr/>
        </p:nvSpPr>
        <p:spPr>
          <a:xfrm>
            <a:off x="762000" y="16002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Formal Certificate digital certificate on course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Appreciation Certificate – Top 3 learners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7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C115-99A4-6A46-9BFA-35A9D8A2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Partners – July 2022 to August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F76230-7613-614B-9FA6-4B989E7EF2C7}"/>
              </a:ext>
            </a:extLst>
          </p:cNvPr>
          <p:cNvSpPr txBox="1"/>
          <p:nvPr/>
        </p:nvSpPr>
        <p:spPr>
          <a:xfrm>
            <a:off x="609600" y="1295400"/>
            <a:ext cx="8001000" cy="449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A0D24DC-0212-8B4C-86E3-6301A8144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23219"/>
            <a:ext cx="1981200" cy="1981200"/>
          </a:xfrm>
          <a:prstGeom prst="rect">
            <a:avLst/>
          </a:prstGeom>
        </p:spPr>
      </p:pic>
      <p:pic>
        <p:nvPicPr>
          <p:cNvPr id="5" name="Picture 4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1A3A8618-79A5-F548-B106-6BD702F4C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74402"/>
            <a:ext cx="4347198" cy="64681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A7D3A99-9ADF-2E4D-AEA8-445650E8E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55980"/>
            <a:ext cx="2149249" cy="9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7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EA3C4C-629C-4ACE-8A41-777B2E2C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/>
              <a:t>  Courses Offered: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66F9DB-6C99-0945-AE96-EC99B685DDDE}"/>
              </a:ext>
            </a:extLst>
          </p:cNvPr>
          <p:cNvSpPr txBox="1"/>
          <p:nvPr/>
        </p:nvSpPr>
        <p:spPr>
          <a:xfrm>
            <a:off x="762000" y="1371600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ELECTIVES for Post Graduate Students: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Strategy and Sustainable Enterprise**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Organizational Design: Creating Competitive Advantage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Statistics for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Managing Innovation**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Accounting and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Strategic Management**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 to Banking and Financial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Customer Relationship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Effective Business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Predictive Analytics**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Banking &amp; Financial Intermediation: Concepts, Risks, Capital &amp; Regulation**</a:t>
            </a:r>
          </a:p>
          <a:p>
            <a:endParaRPr lang="en-US" dirty="0"/>
          </a:p>
          <a:p>
            <a:r>
              <a:rPr lang="en-US" dirty="0"/>
              <a:t>** Recommended for second year management Postgraduates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3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EA3C4C-629C-4ACE-8A41-777B2E2C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/>
              <a:t>  Courses Offered: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66F9DB-6C99-0945-AE96-EC99B685DDDE}"/>
              </a:ext>
            </a:extLst>
          </p:cNvPr>
          <p:cNvSpPr txBox="1"/>
          <p:nvPr/>
        </p:nvSpPr>
        <p:spPr>
          <a:xfrm>
            <a:off x="762000" y="1371600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Introductory Courses: Introduction to Business Administration (UG)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Managerial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Marketing Essentials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2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74E3-6240-BD4B-AB0A-08E142B8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Program Delivery Plan: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A1D8B-A539-3342-8C79-848D4EA30859}"/>
              </a:ext>
            </a:extLst>
          </p:cNvPr>
          <p:cNvSpPr txBox="1"/>
          <p:nvPr/>
        </p:nvSpPr>
        <p:spPr>
          <a:xfrm>
            <a:off x="609600" y="1295400"/>
            <a:ext cx="8001000" cy="226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Going to be released in 4 quarters</a:t>
            </a:r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January to March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April to June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July to September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October to December</a:t>
            </a:r>
          </a:p>
        </p:txBody>
      </p:sp>
    </p:spTree>
    <p:extLst>
      <p:ext uri="{BB962C8B-B14F-4D97-AF65-F5344CB8AC3E}">
        <p14:creationId xmlns:p14="http://schemas.microsoft.com/office/powerpoint/2010/main" val="176429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40A5C6B-AB57-573D-5300-56F85EC7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Upcoming Program Schedule (October 2022):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FD274-F45E-AD45-84C0-86B39F592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rmAutofit/>
          </a:bodyPr>
          <a:lstStyle/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D5A53FF-5A54-7649-B96F-584127CB3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576322"/>
              </p:ext>
            </p:extLst>
          </p:nvPr>
        </p:nvGraphicFramePr>
        <p:xfrm>
          <a:off x="762000" y="1371600"/>
          <a:ext cx="7620000" cy="4607932"/>
        </p:xfrm>
        <a:graphic>
          <a:graphicData uri="http://schemas.openxmlformats.org/drawingml/2006/table">
            <a:tbl>
              <a:tblPr/>
              <a:tblGrid>
                <a:gridCol w="2490242">
                  <a:extLst>
                    <a:ext uri="{9D8B030D-6E8A-4147-A177-3AD203B41FA5}">
                      <a16:colId xmlns:a16="http://schemas.microsoft.com/office/drawing/2014/main" val="758384836"/>
                    </a:ext>
                  </a:extLst>
                </a:gridCol>
                <a:gridCol w="3026034">
                  <a:extLst>
                    <a:ext uri="{9D8B030D-6E8A-4147-A177-3AD203B41FA5}">
                      <a16:colId xmlns:a16="http://schemas.microsoft.com/office/drawing/2014/main" val="3756990634"/>
                    </a:ext>
                  </a:extLst>
                </a:gridCol>
                <a:gridCol w="2103724">
                  <a:extLst>
                    <a:ext uri="{9D8B030D-6E8A-4147-A177-3AD203B41FA5}">
                      <a16:colId xmlns:a16="http://schemas.microsoft.com/office/drawing/2014/main" val="3029914065"/>
                    </a:ext>
                  </a:extLst>
                </a:gridCol>
              </a:tblGrid>
              <a:tr h="295010"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2022- December 2022</a:t>
                      </a:r>
                    </a:p>
                  </a:txBody>
                  <a:tcPr marL="78006" marR="78006" marT="39003" marB="39003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456238"/>
                  </a:ext>
                </a:extLst>
              </a:tr>
              <a:tr h="166039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Day, Date Year</a:t>
                      </a:r>
                      <a:endParaRPr lang="en-IN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Event/Content Release</a:t>
                      </a:r>
                      <a:endParaRPr lang="en-IN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Timing</a:t>
                      </a:r>
                      <a:endParaRPr lang="en-IN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313854"/>
                  </a:ext>
                </a:extLst>
              </a:tr>
              <a:tr h="318991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2 October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Orientation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 am to 11.00 am 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506427"/>
                  </a:ext>
                </a:extLst>
              </a:tr>
              <a:tr h="318991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9 October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10.30am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308964"/>
                  </a:ext>
                </a:extLst>
              </a:tr>
              <a:tr h="318991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16 October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2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10.30am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2386"/>
                  </a:ext>
                </a:extLst>
              </a:tr>
              <a:tr h="318991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23 October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3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10.30am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382232"/>
                  </a:ext>
                </a:extLst>
              </a:tr>
              <a:tr h="318991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30 October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Break Week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006" marR="78006" marT="39003" marB="390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528932"/>
                  </a:ext>
                </a:extLst>
              </a:tr>
              <a:tr h="318991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6 November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  Exam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10.30am to 12.30pm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417076"/>
                  </a:ext>
                </a:extLst>
              </a:tr>
              <a:tr h="318991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13 November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4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10.30am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345451"/>
                  </a:ext>
                </a:extLst>
              </a:tr>
              <a:tr h="318991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20 November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5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10.30am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415876"/>
                  </a:ext>
                </a:extLst>
              </a:tr>
              <a:tr h="318991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27 November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6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10.30am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465792"/>
                  </a:ext>
                </a:extLst>
              </a:tr>
              <a:tr h="318991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4 December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Break Week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006" marR="78006" marT="39003" marB="390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991250"/>
                  </a:ext>
                </a:extLst>
              </a:tr>
              <a:tr h="318991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11 December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Exam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10.30am to 12.30pm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49068"/>
                  </a:ext>
                </a:extLst>
              </a:tr>
              <a:tr h="318991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18 December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Grade Report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5.00pm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34447"/>
                  </a:ext>
                </a:extLst>
              </a:tr>
              <a:tr h="318991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25 December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Certificate Release &amp; Batch Conclusion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5.00pm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26" marR="8126" marT="81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355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CEB8630A-25CB-DB47-B7A7-38CF0FCDB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50" y="1668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B6FF7DCB-E329-134A-943D-8334B5040CD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all">
                <a:solidFill>
                  <a:srgbClr val="B11117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N" sz="2400" b="1" cap="none" dirty="0"/>
              <a:t>Learning Components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8B0C03-985F-254D-A23F-701C5F7F8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8" y="3565091"/>
            <a:ext cx="1123072" cy="1184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CCA353-495E-FD45-BA41-EE2B20DB4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4" y="1378181"/>
            <a:ext cx="1123071" cy="11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A2EC8A-1690-894B-949C-0E7E1CFFF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6" y="2359751"/>
            <a:ext cx="1205340" cy="12053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07A24-9CE3-7C42-BD83-4126838BAAC5}"/>
              </a:ext>
            </a:extLst>
          </p:cNvPr>
          <p:cNvSpPr txBox="1"/>
          <p:nvPr/>
        </p:nvSpPr>
        <p:spPr>
          <a:xfrm>
            <a:off x="1828800" y="1668463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Discussion Forum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B432E-D7BC-7546-A832-2784061F2F4B}"/>
              </a:ext>
            </a:extLst>
          </p:cNvPr>
          <p:cNvSpPr txBox="1"/>
          <p:nvPr/>
        </p:nvSpPr>
        <p:spPr>
          <a:xfrm>
            <a:off x="1828800" y="279483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 Graded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B95FA-2796-7740-B05C-A40B6244E7DB}"/>
              </a:ext>
            </a:extLst>
          </p:cNvPr>
          <p:cNvSpPr txBox="1"/>
          <p:nvPr/>
        </p:nvSpPr>
        <p:spPr>
          <a:xfrm>
            <a:off x="1610091" y="3854117"/>
            <a:ext cx="2603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Case Studies</a:t>
            </a:r>
          </a:p>
          <a:p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6D25C0A-AB69-F249-9A78-3C6836187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0" y="4858042"/>
            <a:ext cx="1246332" cy="10657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2838FC-2B3A-4F43-B6F3-F3BEBD3FCE60}"/>
              </a:ext>
            </a:extLst>
          </p:cNvPr>
          <p:cNvSpPr txBox="1"/>
          <p:nvPr/>
        </p:nvSpPr>
        <p:spPr>
          <a:xfrm>
            <a:off x="1610091" y="5189537"/>
            <a:ext cx="357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Industry Expert Interview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7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CEB8630A-25CB-DB47-B7A7-38CF0FCDB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50" y="1668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B6FF7DCB-E329-134A-943D-8334B5040CD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all">
                <a:solidFill>
                  <a:srgbClr val="B11117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en-IN" sz="2400" b="1" cap="none" dirty="0"/>
              <a:t>Question Paper Pattern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B95FA-2796-7740-B05C-A40B6244E7DB}"/>
              </a:ext>
            </a:extLst>
          </p:cNvPr>
          <p:cNvSpPr txBox="1"/>
          <p:nvPr/>
        </p:nvSpPr>
        <p:spPr>
          <a:xfrm>
            <a:off x="685800" y="4261723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C0ECAD-B411-0D4B-B5B8-DC1A61B452F3}"/>
              </a:ext>
            </a:extLst>
          </p:cNvPr>
          <p:cNvSpPr txBox="1"/>
          <p:nvPr/>
        </p:nvSpPr>
        <p:spPr>
          <a:xfrm>
            <a:off x="685800" y="1371600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Course Competition rate – 30 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 Term –35 Marks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 – Term – 35 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355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7962"/>
            <a:ext cx="7812087" cy="1362075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bg1"/>
                </a:solidFill>
              </a:rPr>
              <a:t>IIMBx : Assessment Evaluation, Certificate</a:t>
            </a:r>
          </a:p>
        </p:txBody>
      </p:sp>
    </p:spTree>
    <p:extLst>
      <p:ext uri="{BB962C8B-B14F-4D97-AF65-F5344CB8AC3E}">
        <p14:creationId xmlns:p14="http://schemas.microsoft.com/office/powerpoint/2010/main" val="192293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0" cap="none">
                <a:solidFill>
                  <a:srgbClr val="B11117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/>
              <a:t>Assessment 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80D115-1DD3-8B49-A5CD-A2E6A22B6752}"/>
              </a:ext>
            </a:extLst>
          </p:cNvPr>
          <p:cNvSpPr txBox="1"/>
          <p:nvPr/>
        </p:nvSpPr>
        <p:spPr>
          <a:xfrm>
            <a:off x="533400" y="1295400"/>
            <a:ext cx="81534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Course Completion (Video Views, Participation in Discussion Forum &amp; attending Ungraded questions) – 30 Marks</a:t>
            </a:r>
          </a:p>
          <a:p>
            <a:pPr>
              <a:lnSpc>
                <a:spcPct val="150000"/>
              </a:lnSpc>
            </a:pPr>
            <a:r>
              <a:rPr lang="en-US" dirty="0"/>
              <a:t>Mid – Term Examination – 35 Marks </a:t>
            </a:r>
          </a:p>
          <a:p>
            <a:pPr>
              <a:lnSpc>
                <a:spcPct val="150000"/>
              </a:lnSpc>
            </a:pPr>
            <a:r>
              <a:rPr lang="en-US" dirty="0"/>
              <a:t>Final Examination – 35 Marks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* Eligibility to write Final Exam is to secure more then 50% in mid term.</a:t>
            </a:r>
          </a:p>
          <a:p>
            <a:r>
              <a:rPr lang="en-US" dirty="0"/>
              <a:t>**Minimum eligibility to receive the certificate is 60% and above</a:t>
            </a:r>
          </a:p>
        </p:txBody>
      </p:sp>
    </p:spTree>
    <p:extLst>
      <p:ext uri="{BB962C8B-B14F-4D97-AF65-F5344CB8AC3E}">
        <p14:creationId xmlns:p14="http://schemas.microsoft.com/office/powerpoint/2010/main" val="1793828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383</Words>
  <Application>Microsoft Macintosh PowerPoint</Application>
  <PresentationFormat>On-screen Show (4:3)</PresentationFormat>
  <Paragraphs>114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Segoe UI Semilight</vt:lpstr>
      <vt:lpstr>Office Theme</vt:lpstr>
      <vt:lpstr>2_Custom Design</vt:lpstr>
      <vt:lpstr>1_Custom Design</vt:lpstr>
      <vt:lpstr>Custom Design</vt:lpstr>
      <vt:lpstr>PowerPoint Presentation</vt:lpstr>
      <vt:lpstr>  Courses Offered: </vt:lpstr>
      <vt:lpstr>  Courses Offered: </vt:lpstr>
      <vt:lpstr>Program Delivery Plan:</vt:lpstr>
      <vt:lpstr>Upcoming Program Schedule (October 2022): </vt:lpstr>
      <vt:lpstr>PowerPoint Presentation</vt:lpstr>
      <vt:lpstr>PowerPoint Presentation</vt:lpstr>
      <vt:lpstr>IIMBx : Assessment Evaluation, Certificate</vt:lpstr>
      <vt:lpstr>Assessment Evaluation</vt:lpstr>
      <vt:lpstr>Certificate</vt:lpstr>
      <vt:lpstr>Academic Partners – July 2022 to August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2018-04-10T02:51:05Z</dcterms:created>
  <dcterms:modified xsi:type="dcterms:W3CDTF">2022-08-26T08:50:49Z</dcterms:modified>
</cp:coreProperties>
</file>